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55" autoAdjust="0"/>
    <p:restoredTop sz="94713" autoAdjust="0"/>
  </p:normalViewPr>
  <p:slideViewPr>
    <p:cSldViewPr>
      <p:cViewPr varScale="1">
        <p:scale>
          <a:sx n="68" d="100"/>
          <a:sy n="68" d="100"/>
        </p:scale>
        <p:origin x="996" y="48"/>
      </p:cViewPr>
      <p:guideLst>
        <p:guide orient="horz" pos="2160"/>
        <p:guide pos="2880"/>
      </p:guideLst>
    </p:cSldViewPr>
  </p:slideViewPr>
  <p:outlineViewPr>
    <p:cViewPr>
      <p:scale>
        <a:sx n="33" d="100"/>
        <a:sy n="33" d="100"/>
      </p:scale>
      <p:origin x="30" y="28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49DE01D-8339-467A-AC68-93517C7294DC}" type="datetimeFigureOut">
              <a:rPr lang="en-US" smtClean="0"/>
              <a:t>12/27/2019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DF8B54-F5D8-409E-B540-254D0601A44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9DE01D-8339-467A-AC68-93517C7294DC}" type="datetimeFigureOut">
              <a:rPr lang="en-US" smtClean="0"/>
              <a:t>12/27/2019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DF8B54-F5D8-409E-B540-254D0601A44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9DE01D-8339-467A-AC68-93517C7294DC}" type="datetimeFigureOut">
              <a:rPr lang="en-US" smtClean="0"/>
              <a:t>12/27/2019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DF8B54-F5D8-409E-B540-254D0601A44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9DE01D-8339-467A-AC68-93517C7294DC}" type="datetimeFigureOut">
              <a:rPr lang="en-US" smtClean="0"/>
              <a:t>12/27/2019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DF8B54-F5D8-409E-B540-254D0601A44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9DE01D-8339-467A-AC68-93517C7294DC}" type="datetimeFigureOut">
              <a:rPr lang="en-US" smtClean="0"/>
              <a:t>12/27/2019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DF8B54-F5D8-409E-B540-254D0601A44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49DE01D-8339-467A-AC68-93517C7294DC}" type="datetimeFigureOut">
              <a:rPr lang="en-US" smtClean="0"/>
              <a:t>12/27/2019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DF8B54-F5D8-409E-B540-254D0601A44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49DE01D-8339-467A-AC68-93517C7294DC}" type="datetimeFigureOut">
              <a:rPr lang="en-US" smtClean="0"/>
              <a:t>12/27/2019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DF8B54-F5D8-409E-B540-254D0601A44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49DE01D-8339-467A-AC68-93517C7294DC}" type="datetimeFigureOut">
              <a:rPr lang="en-US" smtClean="0"/>
              <a:t>12/27/2019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DF8B54-F5D8-409E-B540-254D0601A44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9DE01D-8339-467A-AC68-93517C7294DC}" type="datetimeFigureOut">
              <a:rPr lang="en-US" smtClean="0"/>
              <a:t>12/27/2019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DF8B54-F5D8-409E-B540-254D0601A44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9DE01D-8339-467A-AC68-93517C7294DC}" type="datetimeFigureOut">
              <a:rPr lang="en-US" smtClean="0"/>
              <a:t>12/27/2019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DF8B54-F5D8-409E-B540-254D0601A44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9DE01D-8339-467A-AC68-93517C7294DC}" type="datetimeFigureOut">
              <a:rPr lang="en-US" smtClean="0"/>
              <a:t>12/27/2019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DF8B54-F5D8-409E-B540-254D0601A44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9DE01D-8339-467A-AC68-93517C7294DC}" type="datetimeFigureOut">
              <a:rPr lang="en-US" smtClean="0"/>
              <a:t>12/27/2019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DF8B54-F5D8-409E-B540-254D0601A44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t>Adan’s</a:t>
            </a:r>
            <a:r>
              <a:rPr lang="en-US" dirty="0"/>
              <a:t> Journey</a:t>
            </a:r>
          </a:p>
        </p:txBody>
      </p:sp>
      <p:sp>
        <p:nvSpPr>
          <p:cNvPr id="3" name="Subtitle 2"/>
          <p:cNvSpPr>
            <a:spLocks noGrp="1"/>
          </p:cNvSpPr>
          <p:nvPr>
            <p:ph type="subTitle" idx="1"/>
          </p:nvPr>
        </p:nvSpPr>
        <p:spPr/>
        <p:txBody>
          <a:bodyPr>
            <a:normAutofit/>
          </a:bodyPr>
          <a:lstStyle/>
          <a:p>
            <a:endParaRPr lang="en-US" dirty="0"/>
          </a:p>
        </p:txBody>
      </p:sp>
      <p:pic>
        <p:nvPicPr>
          <p:cNvPr id="4" name="Picture 3" descr="Adan Superman.jpg"/>
          <p:cNvPicPr>
            <a:picLocks noChangeAspect="1"/>
          </p:cNvPicPr>
          <p:nvPr/>
        </p:nvPicPr>
        <p:blipFill>
          <a:blip r:embed="rId2" cstate="print"/>
          <a:stretch>
            <a:fillRect/>
          </a:stretch>
        </p:blipFill>
        <p:spPr>
          <a:xfrm>
            <a:off x="152400" y="0"/>
            <a:ext cx="8839200" cy="6858000"/>
          </a:xfrm>
          <a:prstGeom prst="rect">
            <a:avLst/>
          </a:prstGeom>
          <a:ln>
            <a:noFill/>
          </a:ln>
          <a:effectLst>
            <a:softEdge rad="112500"/>
          </a:effectLst>
        </p:spPr>
      </p:pic>
      <p:sp>
        <p:nvSpPr>
          <p:cNvPr id="5" name="TextBox 4"/>
          <p:cNvSpPr txBox="1"/>
          <p:nvPr/>
        </p:nvSpPr>
        <p:spPr>
          <a:xfrm>
            <a:off x="2169669" y="5029200"/>
            <a:ext cx="4791696" cy="1446550"/>
          </a:xfrm>
          <a:prstGeom prst="rect">
            <a:avLst/>
          </a:prstGeom>
          <a:noFill/>
        </p:spPr>
        <p:txBody>
          <a:bodyPr wrap="none" rtlCol="0">
            <a:spAutoFit/>
          </a:bodyPr>
          <a:lstStyle/>
          <a:p>
            <a:pPr algn="ctr"/>
            <a:r>
              <a:rPr lang="en-US" sz="8800" b="1" dirty="0" err="1">
                <a:solidFill>
                  <a:schemeClr val="bg1"/>
                </a:solidFill>
                <a:latin typeface="Chiller" pitchFamily="82" charset="0"/>
              </a:rPr>
              <a:t>Adans’s</a:t>
            </a:r>
            <a:r>
              <a:rPr lang="en-US" sz="8800" b="1" dirty="0">
                <a:solidFill>
                  <a:schemeClr val="bg1"/>
                </a:solidFill>
                <a:latin typeface="Chiller" pitchFamily="82" charset="0"/>
              </a:rPr>
              <a:t> Story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dan Smiling.jpg"/>
          <p:cNvPicPr>
            <a:picLocks noChangeAspect="1"/>
          </p:cNvPicPr>
          <p:nvPr/>
        </p:nvPicPr>
        <p:blipFill>
          <a:blip r:embed="rId2" cstate="print"/>
          <a:stretch>
            <a:fillRect/>
          </a:stretch>
        </p:blipFill>
        <p:spPr>
          <a:xfrm>
            <a:off x="2286000" y="2971800"/>
            <a:ext cx="4267200" cy="3200400"/>
          </a:xfrm>
          <a:prstGeom prst="rect">
            <a:avLst/>
          </a:prstGeom>
          <a:ln>
            <a:noFill/>
          </a:ln>
          <a:effectLst>
            <a:softEdge rad="112500"/>
          </a:effectLst>
        </p:spPr>
      </p:pic>
      <p:pic>
        <p:nvPicPr>
          <p:cNvPr id="4" name="Picture 3" descr="Adan in Park WALKING.jpg"/>
          <p:cNvPicPr>
            <a:picLocks noChangeAspect="1"/>
          </p:cNvPicPr>
          <p:nvPr/>
        </p:nvPicPr>
        <p:blipFill>
          <a:blip r:embed="rId3" cstate="print"/>
          <a:stretch>
            <a:fillRect/>
          </a:stretch>
        </p:blipFill>
        <p:spPr>
          <a:xfrm rot="1384347">
            <a:off x="6106490" y="3723735"/>
            <a:ext cx="2235200" cy="1676400"/>
          </a:xfrm>
          <a:prstGeom prst="rect">
            <a:avLst/>
          </a:prstGeom>
          <a:ln>
            <a:noFill/>
          </a:ln>
          <a:effectLst>
            <a:softEdge rad="112500"/>
          </a:effectLst>
        </p:spPr>
      </p:pic>
      <p:sp>
        <p:nvSpPr>
          <p:cNvPr id="2" name="Title 1"/>
          <p:cNvSpPr>
            <a:spLocks noGrp="1"/>
          </p:cNvSpPr>
          <p:nvPr>
            <p:ph type="title"/>
          </p:nvPr>
        </p:nvSpPr>
        <p:spPr/>
        <p:txBody>
          <a:bodyPr/>
          <a:lstStyle/>
          <a:p>
            <a:r>
              <a:rPr lang="en-US" dirty="0" err="1">
                <a:latin typeface="Chiller" pitchFamily="82" charset="0"/>
              </a:rPr>
              <a:t>Adans</a:t>
            </a:r>
            <a:r>
              <a:rPr lang="en-US" dirty="0">
                <a:latin typeface="Chiller" pitchFamily="82" charset="0"/>
              </a:rPr>
              <a:t> Story</a:t>
            </a:r>
            <a:endParaRPr lang="en-US" dirty="0"/>
          </a:p>
        </p:txBody>
      </p:sp>
      <p:sp>
        <p:nvSpPr>
          <p:cNvPr id="3" name="Content Placeholder 2"/>
          <p:cNvSpPr>
            <a:spLocks noGrp="1"/>
          </p:cNvSpPr>
          <p:nvPr>
            <p:ph idx="1"/>
          </p:nvPr>
        </p:nvSpPr>
        <p:spPr/>
        <p:txBody>
          <a:bodyPr/>
          <a:lstStyle/>
          <a:p>
            <a:pPr marL="0" indent="0">
              <a:buNone/>
            </a:pPr>
            <a:r>
              <a:rPr lang="en-US" sz="2000" dirty="0"/>
              <a:t>On November 5, 1997 </a:t>
            </a:r>
            <a:r>
              <a:rPr lang="en-US" sz="2000" dirty="0" err="1"/>
              <a:t>Adan</a:t>
            </a:r>
            <a:r>
              <a:rPr lang="en-US" sz="2000" dirty="0"/>
              <a:t> was happily welcomed by his family of six, his two parents and four siblings.  </a:t>
            </a:r>
          </a:p>
          <a:p>
            <a:pPr marL="0" indent="0">
              <a:buNone/>
            </a:pPr>
            <a:endParaRPr lang="en-US" sz="2000" dirty="0"/>
          </a:p>
          <a:p>
            <a:pPr marL="0" indent="0">
              <a:buNone/>
            </a:pPr>
            <a:r>
              <a:rPr lang="en-US" sz="2000" dirty="0"/>
              <a:t>Growing up </a:t>
            </a:r>
            <a:r>
              <a:rPr lang="en-US" sz="2000" dirty="0" err="1"/>
              <a:t>Adan</a:t>
            </a:r>
            <a:r>
              <a:rPr lang="en-US" sz="2000" dirty="0"/>
              <a:t> was a very sweet, happy child, very playful and at times quite mischievous. </a:t>
            </a:r>
          </a:p>
          <a:p>
            <a:pPr>
              <a:buNone/>
            </a:pPr>
            <a:endParaRPr lang="en-US" sz="2000" dirty="0"/>
          </a:p>
        </p:txBody>
      </p:sp>
      <p:pic>
        <p:nvPicPr>
          <p:cNvPr id="5" name="Picture 4" descr="Adan Young.jpg"/>
          <p:cNvPicPr>
            <a:picLocks noChangeAspect="1"/>
          </p:cNvPicPr>
          <p:nvPr/>
        </p:nvPicPr>
        <p:blipFill>
          <a:blip r:embed="rId4" cstate="print"/>
          <a:stretch>
            <a:fillRect/>
          </a:stretch>
        </p:blipFill>
        <p:spPr>
          <a:xfrm rot="19996232">
            <a:off x="735013" y="3450883"/>
            <a:ext cx="1747441" cy="2667000"/>
          </a:xfrm>
          <a:prstGeom prst="rect">
            <a:avLst/>
          </a:prstGeom>
          <a:ln>
            <a:noFill/>
          </a:ln>
          <a:effectLst>
            <a:softEdge rad="11250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hiller" pitchFamily="82" charset="0"/>
              </a:rPr>
              <a:t>The Diagnosis</a:t>
            </a:r>
          </a:p>
        </p:txBody>
      </p:sp>
      <p:sp>
        <p:nvSpPr>
          <p:cNvPr id="3" name="Content Placeholder 2"/>
          <p:cNvSpPr>
            <a:spLocks noGrp="1"/>
          </p:cNvSpPr>
          <p:nvPr>
            <p:ph idx="1"/>
          </p:nvPr>
        </p:nvSpPr>
        <p:spPr/>
        <p:txBody>
          <a:bodyPr>
            <a:normAutofit fontScale="92500" lnSpcReduction="10000"/>
          </a:bodyPr>
          <a:lstStyle/>
          <a:p>
            <a:pPr marL="0" indent="0">
              <a:buNone/>
            </a:pPr>
            <a:r>
              <a:rPr lang="en-US" sz="2000" dirty="0"/>
              <a:t>During his early development, </a:t>
            </a:r>
            <a:r>
              <a:rPr lang="en-US" sz="2000" dirty="0" err="1"/>
              <a:t>Adan’s</a:t>
            </a:r>
            <a:r>
              <a:rPr lang="en-US" sz="2000" dirty="0"/>
              <a:t> parents began noticing slight developmental delays which prompted genetic testing to determine if anything was wrong.</a:t>
            </a:r>
          </a:p>
          <a:p>
            <a:pPr marL="0" indent="0">
              <a:buNone/>
            </a:pPr>
            <a:endParaRPr lang="en-US" sz="2000" dirty="0"/>
          </a:p>
          <a:p>
            <a:pPr marL="0" indent="0">
              <a:buNone/>
            </a:pPr>
            <a:r>
              <a:rPr lang="en-US" sz="2000" dirty="0"/>
              <a:t>At the age of 3, after many tests and visits with doctors, </a:t>
            </a:r>
            <a:r>
              <a:rPr lang="en-US" sz="2000" dirty="0" err="1"/>
              <a:t>Adan</a:t>
            </a:r>
            <a:r>
              <a:rPr lang="en-US" sz="2000" dirty="0"/>
              <a:t> was diagnosed with a rare, life limiting disease called MPS II, also known as Hunters Syndrome.</a:t>
            </a:r>
          </a:p>
          <a:p>
            <a:pPr marL="0" indent="0">
              <a:buNone/>
            </a:pPr>
            <a:endParaRPr lang="en-US" sz="2000" dirty="0"/>
          </a:p>
          <a:p>
            <a:pPr marL="0" indent="0">
              <a:buNone/>
            </a:pPr>
            <a:r>
              <a:rPr lang="en-US" sz="2000" dirty="0"/>
              <a:t>Hunter syndrome is a rare genetic disorder that occurs when an enzyme your body needs is either missing or doesn’t work properly. Because the body doesn’t have enough of the enzyme to break down certain complex molecules, the molecules build up in harmful amounts in certain cells and tissues. The buildup that occurs in Hunter syndrome eventually causes permanent, progressive damage affecting appearance, mental development, organ function and physical abilities. Hunter syndrome appears in children as young as 18 months. It nearly always occurs in males. There’s no cure for Hunter syndrome. Treatment of Hunter syndrome involves management of symptoms and complications. </a:t>
            </a:r>
          </a:p>
          <a:p>
            <a:pPr marL="0" indent="0">
              <a:buNone/>
            </a:pPr>
            <a:endParaRPr lang="en-US" sz="2000" dirty="0"/>
          </a:p>
          <a:p>
            <a:pPr>
              <a:buNone/>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hiller" pitchFamily="82" charset="0"/>
              </a:rPr>
              <a:t>Complications Of MPS II</a:t>
            </a:r>
          </a:p>
        </p:txBody>
      </p:sp>
      <p:sp>
        <p:nvSpPr>
          <p:cNvPr id="3" name="Content Placeholder 2"/>
          <p:cNvSpPr>
            <a:spLocks noGrp="1"/>
          </p:cNvSpPr>
          <p:nvPr>
            <p:ph idx="1"/>
          </p:nvPr>
        </p:nvSpPr>
        <p:spPr/>
        <p:txBody>
          <a:bodyPr>
            <a:normAutofit fontScale="40000" lnSpcReduction="20000"/>
          </a:bodyPr>
          <a:lstStyle/>
          <a:p>
            <a:pPr>
              <a:buNone/>
            </a:pPr>
            <a:r>
              <a:rPr lang="en-US" b="1" i="1" dirty="0"/>
              <a:t>Complications Include:</a:t>
            </a:r>
            <a:endParaRPr lang="en-US" dirty="0"/>
          </a:p>
          <a:p>
            <a:r>
              <a:rPr lang="en-US" dirty="0"/>
              <a:t>A variety of complications can occur with Hunter syndrome depending on the type and severity of the disease. Complications can affect the lungs, heart, joints, connective tissue, and brain and nervous system.</a:t>
            </a:r>
          </a:p>
          <a:p>
            <a:r>
              <a:rPr lang="en-US" dirty="0"/>
              <a:t>Respiratory complications</a:t>
            </a:r>
          </a:p>
          <a:p>
            <a:r>
              <a:rPr lang="en-US" dirty="0"/>
              <a:t>An enlarged tongue, thickened gums, and thickening of the nasal passages and windpipe (trachea) make breathing difficult. Children often have chronic ear and sinus infections, respiratory infections, and pneumonia.</a:t>
            </a:r>
          </a:p>
          <a:p>
            <a:r>
              <a:rPr lang="en-US" dirty="0"/>
              <a:t>Sleep apnea, a condition in which breathing is intermittently interrupted during sleep, is often present because of airway constriction.</a:t>
            </a:r>
          </a:p>
          <a:p>
            <a:r>
              <a:rPr lang="en-US" dirty="0"/>
              <a:t>Cardiac complications</a:t>
            </a:r>
          </a:p>
          <a:p>
            <a:r>
              <a:rPr lang="en-US" dirty="0"/>
              <a:t>Thickening of heart tissue can cause improper closing of heart valves. As a result, the heart and other parts of the body don't receive blood efficiently. As the disease progresses, these conditions often become worse and typically result in heart failure.</a:t>
            </a:r>
          </a:p>
          <a:p>
            <a:r>
              <a:rPr lang="en-US" dirty="0"/>
              <a:t>The thickening of tissue can also cause narrowing of the aorta (</a:t>
            </a:r>
            <a:r>
              <a:rPr lang="en-US" dirty="0" err="1"/>
              <a:t>coarctation</a:t>
            </a:r>
            <a:r>
              <a:rPr lang="en-US" dirty="0"/>
              <a:t>) and other blood vessels. This in turn can result in high blood pressure (hypertension) and narrowing of arteries in the lungs (pulmonary hypertension).</a:t>
            </a:r>
          </a:p>
          <a:p>
            <a:r>
              <a:rPr lang="en-US" dirty="0"/>
              <a:t>Skeletal and connective tissue complications</a:t>
            </a:r>
          </a:p>
          <a:p>
            <a:r>
              <a:rPr lang="en-US" dirty="0"/>
              <a:t>The storage of undigested complex sugar molecules in connective tissues results in abnormalities in bones, joints and ligaments. This reduces your child's growth, causing pain and physical malformations and making it difficult for him or her to move.</a:t>
            </a:r>
          </a:p>
          <a:p>
            <a:r>
              <a:rPr lang="en-US" dirty="0"/>
              <a:t>Joint stiffness is caused by swelling of joint connective tissues and abnormalities of cartilage and bones. If your child is in pain, he or she will likely move less, which can lead to more stiffness and pain.</a:t>
            </a:r>
          </a:p>
          <a:p>
            <a:r>
              <a:rPr lang="en-US" dirty="0"/>
              <a:t>The group of abnormalities typically seen in the bones of people with Hunter syndrome is called </a:t>
            </a:r>
            <a:r>
              <a:rPr lang="en-US" dirty="0" err="1"/>
              <a:t>dysostosis</a:t>
            </a:r>
            <a:r>
              <a:rPr lang="en-US" dirty="0"/>
              <a:t> multiplex. Children with these abnormalities can develop irregularly shaped vertebrae and spines (</a:t>
            </a:r>
            <a:r>
              <a:rPr lang="en-US" dirty="0" err="1"/>
              <a:t>kyphoscoliosis</a:t>
            </a:r>
            <a:r>
              <a:rPr lang="en-US" dirty="0"/>
              <a:t>), ribs, arms, fingers, legs, and pelvises.</a:t>
            </a:r>
          </a:p>
          <a:p>
            <a:pPr>
              <a:buNone/>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dan prior to Trach.jpg"/>
          <p:cNvPicPr>
            <a:picLocks noChangeAspect="1"/>
          </p:cNvPicPr>
          <p:nvPr/>
        </p:nvPicPr>
        <p:blipFill>
          <a:blip r:embed="rId2" cstate="print"/>
          <a:stretch>
            <a:fillRect/>
          </a:stretch>
        </p:blipFill>
        <p:spPr>
          <a:xfrm>
            <a:off x="5943600" y="2743200"/>
            <a:ext cx="2617946" cy="3276600"/>
          </a:xfrm>
          <a:prstGeom prst="rect">
            <a:avLst/>
          </a:prstGeom>
          <a:ln>
            <a:noFill/>
          </a:ln>
          <a:effectLst>
            <a:softEdge rad="112500"/>
          </a:effectLst>
        </p:spPr>
      </p:pic>
      <p:pic>
        <p:nvPicPr>
          <p:cNvPr id="4" name="Picture 3" descr="Adan in Wagon.jpg"/>
          <p:cNvPicPr>
            <a:picLocks noChangeAspect="1"/>
          </p:cNvPicPr>
          <p:nvPr/>
        </p:nvPicPr>
        <p:blipFill>
          <a:blip r:embed="rId3" cstate="print"/>
          <a:stretch>
            <a:fillRect/>
          </a:stretch>
        </p:blipFill>
        <p:spPr>
          <a:xfrm rot="20257821">
            <a:off x="889756" y="3631494"/>
            <a:ext cx="1991916" cy="2667000"/>
          </a:xfrm>
          <a:prstGeom prst="rect">
            <a:avLst/>
          </a:prstGeom>
          <a:ln>
            <a:noFill/>
          </a:ln>
          <a:effectLst>
            <a:softEdge rad="112500"/>
          </a:effectLst>
        </p:spPr>
      </p:pic>
      <p:sp>
        <p:nvSpPr>
          <p:cNvPr id="2" name="Title 1"/>
          <p:cNvSpPr>
            <a:spLocks noGrp="1"/>
          </p:cNvSpPr>
          <p:nvPr>
            <p:ph type="title"/>
          </p:nvPr>
        </p:nvSpPr>
        <p:spPr/>
        <p:txBody>
          <a:bodyPr/>
          <a:lstStyle/>
          <a:p>
            <a:r>
              <a:rPr lang="en-US" dirty="0">
                <a:latin typeface="Chiller" pitchFamily="82" charset="0"/>
              </a:rPr>
              <a:t>Down Spiral in Health</a:t>
            </a:r>
          </a:p>
        </p:txBody>
      </p:sp>
      <p:sp>
        <p:nvSpPr>
          <p:cNvPr id="3" name="Content Placeholder 2"/>
          <p:cNvSpPr>
            <a:spLocks noGrp="1"/>
          </p:cNvSpPr>
          <p:nvPr>
            <p:ph idx="1"/>
          </p:nvPr>
        </p:nvSpPr>
        <p:spPr/>
        <p:txBody>
          <a:bodyPr>
            <a:normAutofit/>
          </a:bodyPr>
          <a:lstStyle/>
          <a:p>
            <a:pPr marL="0" indent="0">
              <a:buNone/>
            </a:pPr>
            <a:r>
              <a:rPr lang="en-US" sz="2400" dirty="0"/>
              <a:t>Overall, </a:t>
            </a:r>
            <a:r>
              <a:rPr lang="en-US" sz="2400" dirty="0" err="1"/>
              <a:t>Adan’s</a:t>
            </a:r>
            <a:r>
              <a:rPr lang="en-US" sz="2400" dirty="0"/>
              <a:t> health was good. No major complications related to his syndrome.</a:t>
            </a:r>
          </a:p>
          <a:p>
            <a:pPr marL="0" indent="0">
              <a:buNone/>
            </a:pPr>
            <a:endParaRPr lang="en-US" sz="2400" dirty="0"/>
          </a:p>
          <a:p>
            <a:pPr marL="0" indent="0">
              <a:buNone/>
            </a:pPr>
            <a:r>
              <a:rPr lang="en-US" sz="2400" dirty="0"/>
              <a:t>On the evening of September 5, 2010 </a:t>
            </a:r>
            <a:r>
              <a:rPr lang="en-US" sz="2400" dirty="0" err="1"/>
              <a:t>Adan</a:t>
            </a:r>
            <a:r>
              <a:rPr lang="en-US" sz="2400" dirty="0"/>
              <a:t> suffered his first major seizure which resulted in him loosing his ability to walk.</a:t>
            </a:r>
          </a:p>
        </p:txBody>
      </p:sp>
      <p:pic>
        <p:nvPicPr>
          <p:cNvPr id="6" name="Picture 5" descr="Adansito in Park.jpg"/>
          <p:cNvPicPr>
            <a:picLocks noChangeAspect="1"/>
          </p:cNvPicPr>
          <p:nvPr/>
        </p:nvPicPr>
        <p:blipFill>
          <a:blip r:embed="rId4" cstate="print"/>
          <a:stretch>
            <a:fillRect/>
          </a:stretch>
        </p:blipFill>
        <p:spPr>
          <a:xfrm>
            <a:off x="3048000" y="3962400"/>
            <a:ext cx="2897005" cy="2590800"/>
          </a:xfrm>
          <a:prstGeom prst="rect">
            <a:avLst/>
          </a:prstGeom>
          <a:ln>
            <a:noFill/>
          </a:ln>
          <a:effectLst>
            <a:softEdge rad="11250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dan InTubing.jpg"/>
          <p:cNvPicPr>
            <a:picLocks noChangeAspect="1"/>
          </p:cNvPicPr>
          <p:nvPr/>
        </p:nvPicPr>
        <p:blipFill>
          <a:blip r:embed="rId2" cstate="print"/>
          <a:stretch>
            <a:fillRect/>
          </a:stretch>
        </p:blipFill>
        <p:spPr>
          <a:xfrm rot="20691879">
            <a:off x="168633" y="3725707"/>
            <a:ext cx="2051976" cy="2731693"/>
          </a:xfrm>
          <a:prstGeom prst="rect">
            <a:avLst/>
          </a:prstGeom>
          <a:ln>
            <a:noFill/>
          </a:ln>
          <a:effectLst>
            <a:softEdge rad="112500"/>
          </a:effectLst>
        </p:spPr>
      </p:pic>
      <p:pic>
        <p:nvPicPr>
          <p:cNvPr id="5" name="Picture 4" descr="Adan After Sedation.jpg"/>
          <p:cNvPicPr>
            <a:picLocks noChangeAspect="1"/>
          </p:cNvPicPr>
          <p:nvPr/>
        </p:nvPicPr>
        <p:blipFill>
          <a:blip r:embed="rId3" cstate="print"/>
          <a:stretch>
            <a:fillRect/>
          </a:stretch>
        </p:blipFill>
        <p:spPr>
          <a:xfrm rot="1022930">
            <a:off x="1957129" y="3873474"/>
            <a:ext cx="2057400" cy="2743200"/>
          </a:xfrm>
          <a:prstGeom prst="rect">
            <a:avLst/>
          </a:prstGeom>
          <a:ln>
            <a:noFill/>
          </a:ln>
          <a:effectLst>
            <a:softEdge rad="112500"/>
          </a:effectLst>
        </p:spPr>
      </p:pic>
      <p:sp>
        <p:nvSpPr>
          <p:cNvPr id="2" name="Title 1"/>
          <p:cNvSpPr>
            <a:spLocks noGrp="1"/>
          </p:cNvSpPr>
          <p:nvPr>
            <p:ph type="title"/>
          </p:nvPr>
        </p:nvSpPr>
        <p:spPr/>
        <p:txBody>
          <a:bodyPr/>
          <a:lstStyle/>
          <a:p>
            <a:r>
              <a:rPr lang="en-US" dirty="0">
                <a:latin typeface="Chiller" pitchFamily="82" charset="0"/>
              </a:rPr>
              <a:t>Major Surgery &amp; Hospitalization</a:t>
            </a:r>
          </a:p>
        </p:txBody>
      </p:sp>
      <p:sp>
        <p:nvSpPr>
          <p:cNvPr id="3" name="Content Placeholder 2"/>
          <p:cNvSpPr>
            <a:spLocks noGrp="1"/>
          </p:cNvSpPr>
          <p:nvPr>
            <p:ph idx="1"/>
          </p:nvPr>
        </p:nvSpPr>
        <p:spPr/>
        <p:txBody>
          <a:bodyPr>
            <a:normAutofit/>
          </a:bodyPr>
          <a:lstStyle/>
          <a:p>
            <a:pPr marL="0" indent="0" algn="ctr">
              <a:buNone/>
            </a:pPr>
            <a:r>
              <a:rPr lang="en-US" sz="2000" dirty="0"/>
              <a:t>Seizures became more &amp; more common in the following years after September 2010.  </a:t>
            </a:r>
            <a:r>
              <a:rPr lang="en-US" sz="2000" dirty="0" err="1"/>
              <a:t>Adan</a:t>
            </a:r>
            <a:r>
              <a:rPr lang="en-US" sz="2000" dirty="0"/>
              <a:t> was prescribed anti-seizure medications.  His condition did not seem to deteriorate any further as all his semi annual tests showed no changes.</a:t>
            </a:r>
          </a:p>
          <a:p>
            <a:pPr marL="0" indent="0" algn="ctr">
              <a:buNone/>
            </a:pPr>
            <a:r>
              <a:rPr lang="en-US" sz="2000" dirty="0"/>
              <a:t>On April 21, 2014, during a visit to the hospital, without warning </a:t>
            </a:r>
            <a:r>
              <a:rPr lang="en-US" sz="2000" dirty="0" err="1"/>
              <a:t>Adan</a:t>
            </a:r>
            <a:r>
              <a:rPr lang="en-US" sz="2000" dirty="0"/>
              <a:t> stopped breathing.  Emergency intubation was performed.</a:t>
            </a:r>
          </a:p>
          <a:p>
            <a:pPr marL="0" indent="0">
              <a:buNone/>
            </a:pPr>
            <a:endParaRPr lang="en-US" sz="2000" dirty="0"/>
          </a:p>
          <a:p>
            <a:pPr marL="0" indent="0">
              <a:buNone/>
            </a:pPr>
            <a:endParaRPr lang="en-US" sz="2000" dirty="0"/>
          </a:p>
        </p:txBody>
      </p:sp>
      <p:pic>
        <p:nvPicPr>
          <p:cNvPr id="6" name="Picture 5" descr="Adansito in hospital 2.jpg"/>
          <p:cNvPicPr>
            <a:picLocks noChangeAspect="1"/>
          </p:cNvPicPr>
          <p:nvPr/>
        </p:nvPicPr>
        <p:blipFill>
          <a:blip r:embed="rId4" cstate="print"/>
          <a:stretch>
            <a:fillRect/>
          </a:stretch>
        </p:blipFill>
        <p:spPr>
          <a:xfrm>
            <a:off x="3810000" y="3581400"/>
            <a:ext cx="3352800" cy="2514600"/>
          </a:xfrm>
          <a:prstGeom prst="rect">
            <a:avLst/>
          </a:prstGeom>
          <a:ln>
            <a:noFill/>
          </a:ln>
          <a:effectLst>
            <a:softEdge rad="112500"/>
          </a:effectLst>
        </p:spPr>
      </p:pic>
      <p:pic>
        <p:nvPicPr>
          <p:cNvPr id="7" name="Picture 6" descr="Adansito Hospital.jpg"/>
          <p:cNvPicPr>
            <a:picLocks noChangeAspect="1"/>
          </p:cNvPicPr>
          <p:nvPr/>
        </p:nvPicPr>
        <p:blipFill>
          <a:blip r:embed="rId5" cstate="print"/>
          <a:stretch>
            <a:fillRect/>
          </a:stretch>
        </p:blipFill>
        <p:spPr>
          <a:xfrm rot="1427226">
            <a:off x="6777493" y="4023910"/>
            <a:ext cx="2000250" cy="2667000"/>
          </a:xfrm>
          <a:prstGeom prst="rect">
            <a:avLst/>
          </a:prstGeom>
          <a:ln>
            <a:noFill/>
          </a:ln>
          <a:effectLst>
            <a:softEdge rad="11250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pPr marL="0" indent="0">
              <a:buNone/>
            </a:pPr>
            <a:r>
              <a:rPr lang="en-US" sz="2400" dirty="0" err="1"/>
              <a:t>Adan</a:t>
            </a:r>
            <a:r>
              <a:rPr lang="en-US" sz="2400" dirty="0"/>
              <a:t> remained sedated for the next few days, prepping for his major </a:t>
            </a:r>
            <a:r>
              <a:rPr lang="en-US" sz="2400" dirty="0" err="1"/>
              <a:t>Trache</a:t>
            </a:r>
            <a:r>
              <a:rPr lang="en-US" sz="2400" dirty="0"/>
              <a:t> and G Tube surgery on April 25. 2014.</a:t>
            </a:r>
          </a:p>
          <a:p>
            <a:pPr marL="0" indent="0">
              <a:buNone/>
            </a:pPr>
            <a:endParaRPr lang="en-US" sz="2400" dirty="0"/>
          </a:p>
          <a:p>
            <a:pPr marL="0" indent="0">
              <a:buNone/>
            </a:pPr>
            <a:r>
              <a:rPr lang="en-US" sz="2400" dirty="0"/>
              <a:t>Following the surgery, </a:t>
            </a:r>
            <a:r>
              <a:rPr lang="en-US" sz="2400" dirty="0" err="1"/>
              <a:t>Adan’s</a:t>
            </a:r>
            <a:r>
              <a:rPr lang="en-US" sz="2400" dirty="0"/>
              <a:t> condition deteriorated fast. He was in and out of hospital every other week due to issues with pain management and feeding.  Doctors advised the family to prepare for the inevitable and even offered hospice options. </a:t>
            </a:r>
          </a:p>
          <a:p>
            <a:pPr marL="0" indent="0">
              <a:buNone/>
            </a:pPr>
            <a:endParaRPr lang="en-US" sz="2400" dirty="0"/>
          </a:p>
          <a:p>
            <a:pPr marL="0" indent="0">
              <a:buNone/>
            </a:pPr>
            <a:r>
              <a:rPr lang="en-US" sz="2400" dirty="0" err="1"/>
              <a:t>Adan’s</a:t>
            </a:r>
            <a:r>
              <a:rPr lang="en-US" sz="2400" dirty="0"/>
              <a:t> mother refused to accept this.  In the fall of 2014, given the dire situation </a:t>
            </a:r>
            <a:r>
              <a:rPr lang="en-US" sz="2400" dirty="0" err="1"/>
              <a:t>Adan</a:t>
            </a:r>
            <a:r>
              <a:rPr lang="en-US" sz="2400" dirty="0"/>
              <a:t> was in his mother decided to start a cannabis regimen in hopes to alleviate some of his pain which was no longer manageable with Morphine and </a:t>
            </a:r>
            <a:r>
              <a:rPr lang="en-US" sz="2400" dirty="0" err="1"/>
              <a:t>Fentanyl</a:t>
            </a:r>
            <a:r>
              <a:rPr lang="en-US" sz="2400" dirty="0"/>
              <a:t>.</a:t>
            </a:r>
          </a:p>
          <a:p>
            <a:pPr>
              <a:buNone/>
            </a:pPr>
            <a:endParaRPr lang="en-US"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dansito Catching Rays.jpg"/>
          <p:cNvPicPr>
            <a:picLocks noChangeAspect="1"/>
          </p:cNvPicPr>
          <p:nvPr/>
        </p:nvPicPr>
        <p:blipFill>
          <a:blip r:embed="rId2" cstate="print"/>
          <a:stretch>
            <a:fillRect/>
          </a:stretch>
        </p:blipFill>
        <p:spPr>
          <a:xfrm>
            <a:off x="3124200" y="3352800"/>
            <a:ext cx="2628900" cy="3505200"/>
          </a:xfrm>
          <a:prstGeom prst="rect">
            <a:avLst/>
          </a:prstGeom>
          <a:ln>
            <a:noFill/>
          </a:ln>
          <a:effectLst>
            <a:softEdge rad="112500"/>
          </a:effectLst>
        </p:spPr>
      </p:pic>
      <p:sp>
        <p:nvSpPr>
          <p:cNvPr id="2" name="Title 1"/>
          <p:cNvSpPr>
            <a:spLocks noGrp="1"/>
          </p:cNvSpPr>
          <p:nvPr>
            <p:ph type="title"/>
          </p:nvPr>
        </p:nvSpPr>
        <p:spPr/>
        <p:txBody>
          <a:bodyPr/>
          <a:lstStyle/>
          <a:p>
            <a:r>
              <a:rPr lang="en-US" dirty="0" err="1">
                <a:latin typeface="Chiller" pitchFamily="82" charset="0"/>
              </a:rPr>
              <a:t>Cannibis</a:t>
            </a:r>
            <a:r>
              <a:rPr lang="en-US" dirty="0">
                <a:latin typeface="Chiller" pitchFamily="82" charset="0"/>
              </a:rPr>
              <a:t> Regimen</a:t>
            </a:r>
          </a:p>
        </p:txBody>
      </p:sp>
      <p:sp>
        <p:nvSpPr>
          <p:cNvPr id="3" name="Content Placeholder 2"/>
          <p:cNvSpPr>
            <a:spLocks noGrp="1"/>
          </p:cNvSpPr>
          <p:nvPr>
            <p:ph idx="1"/>
          </p:nvPr>
        </p:nvSpPr>
        <p:spPr/>
        <p:txBody>
          <a:bodyPr>
            <a:normAutofit/>
          </a:bodyPr>
          <a:lstStyle/>
          <a:p>
            <a:pPr>
              <a:buNone/>
            </a:pPr>
            <a:r>
              <a:rPr lang="en-US" sz="2400" dirty="0"/>
              <a:t>The effects were immediate.  </a:t>
            </a:r>
            <a:r>
              <a:rPr lang="en-US" sz="2400" dirty="0" err="1"/>
              <a:t>Adan’s</a:t>
            </a:r>
            <a:r>
              <a:rPr lang="en-US" sz="2400" dirty="0"/>
              <a:t> pain became manageable! </a:t>
            </a:r>
          </a:p>
          <a:p>
            <a:pPr>
              <a:buNone/>
            </a:pPr>
            <a:r>
              <a:rPr lang="en-US" sz="2400" dirty="0"/>
              <a:t> </a:t>
            </a:r>
          </a:p>
        </p:txBody>
      </p:sp>
      <p:pic>
        <p:nvPicPr>
          <p:cNvPr id="4" name="Picture 3" descr="Adan in Patio.jpg"/>
          <p:cNvPicPr>
            <a:picLocks noChangeAspect="1"/>
          </p:cNvPicPr>
          <p:nvPr/>
        </p:nvPicPr>
        <p:blipFill>
          <a:blip r:embed="rId3" cstate="print"/>
          <a:stretch>
            <a:fillRect/>
          </a:stretch>
        </p:blipFill>
        <p:spPr>
          <a:xfrm>
            <a:off x="457200" y="2057400"/>
            <a:ext cx="2628900" cy="3505200"/>
          </a:xfrm>
          <a:prstGeom prst="rect">
            <a:avLst/>
          </a:prstGeom>
          <a:ln>
            <a:noFill/>
          </a:ln>
          <a:effectLst>
            <a:softEdge rad="112500"/>
          </a:effectLst>
        </p:spPr>
      </p:pic>
      <p:pic>
        <p:nvPicPr>
          <p:cNvPr id="5" name="Picture 4" descr="Adan in Patio 2.jpg"/>
          <p:cNvPicPr>
            <a:picLocks noChangeAspect="1"/>
          </p:cNvPicPr>
          <p:nvPr/>
        </p:nvPicPr>
        <p:blipFill>
          <a:blip r:embed="rId4" cstate="print"/>
          <a:stretch>
            <a:fillRect/>
          </a:stretch>
        </p:blipFill>
        <p:spPr>
          <a:xfrm>
            <a:off x="5791200" y="2057400"/>
            <a:ext cx="2686050" cy="3581400"/>
          </a:xfrm>
          <a:prstGeom prst="rect">
            <a:avLst/>
          </a:prstGeom>
          <a:ln>
            <a:noFill/>
          </a:ln>
          <a:effectLst>
            <a:softEdge rad="112500"/>
          </a:effectLst>
        </p:spPr>
      </p:pic>
      <p:pic>
        <p:nvPicPr>
          <p:cNvPr id="6" name="Picture 5" descr="Adansito Chilling 2.jpg"/>
          <p:cNvPicPr>
            <a:picLocks noChangeAspect="1"/>
          </p:cNvPicPr>
          <p:nvPr/>
        </p:nvPicPr>
        <p:blipFill>
          <a:blip r:embed="rId5" cstate="print"/>
          <a:stretch>
            <a:fillRect/>
          </a:stretch>
        </p:blipFill>
        <p:spPr>
          <a:xfrm>
            <a:off x="3200400" y="2286000"/>
            <a:ext cx="2343150" cy="1752600"/>
          </a:xfrm>
          <a:prstGeom prst="rect">
            <a:avLst/>
          </a:prstGeom>
          <a:ln>
            <a:noFill/>
          </a:ln>
          <a:effectLst>
            <a:softEdge rad="11250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dansito Smiling.jpg"/>
          <p:cNvPicPr>
            <a:picLocks noChangeAspect="1"/>
          </p:cNvPicPr>
          <p:nvPr/>
        </p:nvPicPr>
        <p:blipFill>
          <a:blip r:embed="rId2" cstate="print"/>
          <a:stretch>
            <a:fillRect/>
          </a:stretch>
        </p:blipFill>
        <p:spPr>
          <a:xfrm rot="1226188">
            <a:off x="6213399" y="3249948"/>
            <a:ext cx="2097267" cy="2796356"/>
          </a:xfrm>
          <a:prstGeom prst="rect">
            <a:avLst/>
          </a:prstGeom>
          <a:ln>
            <a:noFill/>
          </a:ln>
          <a:effectLst>
            <a:softEdge rad="112500"/>
          </a:effectLst>
        </p:spPr>
      </p:pic>
      <p:sp>
        <p:nvSpPr>
          <p:cNvPr id="5" name="Content Placeholder 4"/>
          <p:cNvSpPr>
            <a:spLocks noGrp="1"/>
          </p:cNvSpPr>
          <p:nvPr>
            <p:ph idx="1"/>
          </p:nvPr>
        </p:nvSpPr>
        <p:spPr>
          <a:xfrm>
            <a:off x="304800" y="838200"/>
            <a:ext cx="8229600" cy="4525963"/>
          </a:xfrm>
        </p:spPr>
        <p:txBody>
          <a:bodyPr/>
          <a:lstStyle/>
          <a:p>
            <a:pPr marL="0" indent="0">
              <a:buNone/>
            </a:pPr>
            <a:r>
              <a:rPr lang="en-US" sz="2400" dirty="0"/>
              <a:t>Against all odds and Doctor predictions, </a:t>
            </a:r>
            <a:r>
              <a:rPr lang="en-US" sz="2400" dirty="0" err="1"/>
              <a:t>Adan</a:t>
            </a:r>
            <a:r>
              <a:rPr lang="en-US" sz="2400" dirty="0"/>
              <a:t> overcame all medical obstacles. He continues his daily regimen of cannabis.  His condition has not only ceased to progress, but it has left doctors baffled as they have seen not only physical improvement but also neurological improvements too.</a:t>
            </a:r>
          </a:p>
          <a:p>
            <a:pPr>
              <a:buNone/>
            </a:pPr>
            <a:endParaRPr lang="en-US" dirty="0"/>
          </a:p>
        </p:txBody>
      </p:sp>
      <p:pic>
        <p:nvPicPr>
          <p:cNvPr id="6" name="Picture 5" descr="Adansito Graduation.jpg"/>
          <p:cNvPicPr>
            <a:picLocks noChangeAspect="1"/>
          </p:cNvPicPr>
          <p:nvPr/>
        </p:nvPicPr>
        <p:blipFill>
          <a:blip r:embed="rId3" cstate="print"/>
          <a:stretch>
            <a:fillRect/>
          </a:stretch>
        </p:blipFill>
        <p:spPr>
          <a:xfrm>
            <a:off x="3124200" y="2895600"/>
            <a:ext cx="2895600" cy="3352800"/>
          </a:xfrm>
          <a:prstGeom prst="rect">
            <a:avLst/>
          </a:prstGeom>
          <a:ln>
            <a:noFill/>
          </a:ln>
          <a:effectLst>
            <a:softEdge rad="112500"/>
          </a:effectLst>
        </p:spPr>
      </p:pic>
      <p:pic>
        <p:nvPicPr>
          <p:cNvPr id="7" name="Picture 6" descr="Adansito Chilling 2.jpg"/>
          <p:cNvPicPr>
            <a:picLocks noChangeAspect="1"/>
          </p:cNvPicPr>
          <p:nvPr/>
        </p:nvPicPr>
        <p:blipFill>
          <a:blip r:embed="rId4" cstate="print"/>
          <a:stretch>
            <a:fillRect/>
          </a:stretch>
        </p:blipFill>
        <p:spPr>
          <a:xfrm rot="20680905">
            <a:off x="533400" y="2895600"/>
            <a:ext cx="2400300" cy="3200400"/>
          </a:xfrm>
          <a:prstGeom prst="rect">
            <a:avLst/>
          </a:prstGeom>
          <a:ln>
            <a:noFill/>
          </a:ln>
          <a:effectLst>
            <a:softEdge rad="112500"/>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279</TotalTime>
  <Words>833</Words>
  <Application>Microsoft Office PowerPoint</Application>
  <PresentationFormat>On-screen Show (4:3)</PresentationFormat>
  <Paragraphs>41</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Chiller</vt:lpstr>
      <vt:lpstr>Office Theme</vt:lpstr>
      <vt:lpstr>Adan’s Journey</vt:lpstr>
      <vt:lpstr>Adans Story</vt:lpstr>
      <vt:lpstr>The Diagnosis</vt:lpstr>
      <vt:lpstr>Complications Of MPS II</vt:lpstr>
      <vt:lpstr>Down Spiral in Health</vt:lpstr>
      <vt:lpstr>Major Surgery &amp; Hospitalization</vt:lpstr>
      <vt:lpstr>PowerPoint Presentation</vt:lpstr>
      <vt:lpstr>Cannibis Regimen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Jessica</dc:creator>
  <cp:lastModifiedBy>Jessica Avendano</cp:lastModifiedBy>
  <cp:revision>29</cp:revision>
  <dcterms:created xsi:type="dcterms:W3CDTF">2017-03-14T18:41:25Z</dcterms:created>
  <dcterms:modified xsi:type="dcterms:W3CDTF">2019-12-27T23:02:12Z</dcterms:modified>
</cp:coreProperties>
</file>